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9" r:id="rId4"/>
    <p:sldId id="307" r:id="rId5"/>
    <p:sldId id="304" r:id="rId6"/>
    <p:sldId id="305" r:id="rId7"/>
    <p:sldId id="306" r:id="rId8"/>
    <p:sldId id="316" r:id="rId9"/>
    <p:sldId id="263" r:id="rId10"/>
    <p:sldId id="283" r:id="rId11"/>
    <p:sldId id="296" r:id="rId12"/>
    <p:sldId id="281" r:id="rId13"/>
    <p:sldId id="270" r:id="rId14"/>
    <p:sldId id="271" r:id="rId15"/>
    <p:sldId id="300" r:id="rId16"/>
    <p:sldId id="298" r:id="rId17"/>
    <p:sldId id="299" r:id="rId18"/>
    <p:sldId id="291" r:id="rId19"/>
    <p:sldId id="317" r:id="rId20"/>
    <p:sldId id="273" r:id="rId21"/>
    <p:sldId id="257" r:id="rId22"/>
    <p:sldId id="323" r:id="rId23"/>
    <p:sldId id="268" r:id="rId24"/>
    <p:sldId id="265" r:id="rId25"/>
    <p:sldId id="289" r:id="rId26"/>
    <p:sldId id="279" r:id="rId27"/>
    <p:sldId id="318" r:id="rId28"/>
    <p:sldId id="322" r:id="rId29"/>
    <p:sldId id="261" r:id="rId30"/>
    <p:sldId id="310" r:id="rId31"/>
    <p:sldId id="266" r:id="rId32"/>
    <p:sldId id="336" r:id="rId33"/>
    <p:sldId id="324" r:id="rId34"/>
    <p:sldId id="264" r:id="rId35"/>
    <p:sldId id="262" r:id="rId36"/>
    <p:sldId id="292" r:id="rId37"/>
    <p:sldId id="276" r:id="rId38"/>
    <p:sldId id="258" r:id="rId39"/>
    <p:sldId id="303" r:id="rId40"/>
    <p:sldId id="282" r:id="rId41"/>
    <p:sldId id="274" r:id="rId42"/>
    <p:sldId id="293" r:id="rId43"/>
    <p:sldId id="294" r:id="rId44"/>
    <p:sldId id="301" r:id="rId45"/>
    <p:sldId id="330" r:id="rId46"/>
    <p:sldId id="275" r:id="rId47"/>
    <p:sldId id="284" r:id="rId48"/>
    <p:sldId id="332" r:id="rId49"/>
    <p:sldId id="334" r:id="rId50"/>
    <p:sldId id="327" r:id="rId51"/>
    <p:sldId id="329" r:id="rId52"/>
    <p:sldId id="288" r:id="rId53"/>
    <p:sldId id="326" r:id="rId54"/>
    <p:sldId id="321" r:id="rId55"/>
    <p:sldId id="315" r:id="rId56"/>
    <p:sldId id="314" r:id="rId57"/>
    <p:sldId id="295" r:id="rId58"/>
    <p:sldId id="328" r:id="rId59"/>
    <p:sldId id="267" r:id="rId60"/>
    <p:sldId id="335" r:id="rId61"/>
    <p:sldId id="333" r:id="rId62"/>
    <p:sldId id="260" r:id="rId63"/>
    <p:sldId id="313" r:id="rId64"/>
    <p:sldId id="287" r:id="rId65"/>
    <p:sldId id="325" r:id="rId66"/>
    <p:sldId id="277" r:id="rId67"/>
    <p:sldId id="269" r:id="rId68"/>
    <p:sldId id="280" r:id="rId69"/>
    <p:sldId id="286" r:id="rId70"/>
    <p:sldId id="272" r:id="rId71"/>
    <p:sldId id="285" r:id="rId72"/>
    <p:sldId id="290" r:id="rId73"/>
    <p:sldId id="308" r:id="rId74"/>
    <p:sldId id="331" r:id="rId75"/>
    <p:sldId id="312" r:id="rId76"/>
    <p:sldId id="309" r:id="rId77"/>
    <p:sldId id="278" r:id="rId78"/>
    <p:sldId id="311" r:id="rId79"/>
    <p:sldId id="302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DED5-966D-4AC7-812D-FC5AA99FA0D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7E9C-49BC-474C-8E3B-331907A8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9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DED5-966D-4AC7-812D-FC5AA99FA0D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7E9C-49BC-474C-8E3B-331907A8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6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DED5-966D-4AC7-812D-FC5AA99FA0D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7E9C-49BC-474C-8E3B-331907A8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4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DED5-966D-4AC7-812D-FC5AA99FA0D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7E9C-49BC-474C-8E3B-331907A8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4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DED5-966D-4AC7-812D-FC5AA99FA0D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7E9C-49BC-474C-8E3B-331907A8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DED5-966D-4AC7-812D-FC5AA99FA0D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7E9C-49BC-474C-8E3B-331907A8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4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DED5-966D-4AC7-812D-FC5AA99FA0D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7E9C-49BC-474C-8E3B-331907A8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DED5-966D-4AC7-812D-FC5AA99FA0D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7E9C-49BC-474C-8E3B-331907A8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DED5-966D-4AC7-812D-FC5AA99FA0D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7E9C-49BC-474C-8E3B-331907A8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9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DED5-966D-4AC7-812D-FC5AA99FA0D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7E9C-49BC-474C-8E3B-331907A8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5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DED5-966D-4AC7-812D-FC5AA99FA0D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57E9C-49BC-474C-8E3B-331907A8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6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4DED5-966D-4AC7-812D-FC5AA99FA0DE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57E9C-49BC-474C-8E3B-331907A8C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36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“On the Shoulders of Giants”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dirty="0" smtClean="0"/>
              <a:t>The Cervical Spine Research Society</a:t>
            </a:r>
          </a:p>
          <a:p>
            <a:endParaRPr lang="en-US" dirty="0"/>
          </a:p>
          <a:p>
            <a:r>
              <a:rPr lang="en-US" dirty="0" smtClean="0"/>
              <a:t>The Early Years</a:t>
            </a:r>
          </a:p>
          <a:p>
            <a:endParaRPr lang="en-US" dirty="0"/>
          </a:p>
          <a:p>
            <a:r>
              <a:rPr lang="en-US" dirty="0" smtClean="0"/>
              <a:t>Edward J. Dunn, MD</a:t>
            </a:r>
          </a:p>
        </p:txBody>
      </p:sp>
    </p:spTree>
    <p:extLst>
      <p:ext uri="{BB962C8B-B14F-4D97-AF65-F5344CB8AC3E}">
        <p14:creationId xmlns:p14="http://schemas.microsoft.com/office/powerpoint/2010/main" val="30396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A. </a:t>
            </a:r>
            <a:r>
              <a:rPr lang="en-US" smtClean="0"/>
              <a:t>Robinson, MD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104" y="1600200"/>
            <a:ext cx="3437791" cy="4525963"/>
          </a:xfrm>
        </p:spPr>
      </p:pic>
    </p:spTree>
    <p:extLst>
      <p:ext uri="{BB962C8B-B14F-4D97-AF65-F5344CB8AC3E}">
        <p14:creationId xmlns:p14="http://schemas.microsoft.com/office/powerpoint/2010/main" val="40407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 H. Riley Jr. </a:t>
            </a:r>
            <a:r>
              <a:rPr lang="en-US" smtClean="0"/>
              <a:t>MD IV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289" y="1600200"/>
            <a:ext cx="3015422" cy="4525963"/>
          </a:xfrm>
        </p:spPr>
      </p:pic>
    </p:spTree>
    <p:extLst>
      <p:ext uri="{BB962C8B-B14F-4D97-AF65-F5344CB8AC3E}">
        <p14:creationId xmlns:p14="http://schemas.microsoft.com/office/powerpoint/2010/main" val="80175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Johns Hopkins 1969</a:t>
            </a:r>
            <a:br>
              <a:rPr lang="en-US" dirty="0" smtClean="0"/>
            </a:br>
            <a:r>
              <a:rPr lang="en-US" dirty="0" smtClean="0"/>
              <a:t>Residents and Staff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128" y="1600200"/>
            <a:ext cx="6527744" cy="4525963"/>
          </a:xfrm>
        </p:spPr>
      </p:pic>
    </p:spTree>
    <p:extLst>
      <p:ext uri="{BB962C8B-B14F-4D97-AF65-F5344CB8AC3E}">
        <p14:creationId xmlns:p14="http://schemas.microsoft.com/office/powerpoint/2010/main" val="27711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H. </a:t>
            </a:r>
            <a:r>
              <a:rPr lang="en-US" dirty="0" err="1" smtClean="0"/>
              <a:t>Bohlman</a:t>
            </a:r>
            <a:r>
              <a:rPr lang="en-US" dirty="0" smtClean="0"/>
              <a:t>, MD XVII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470" y="1600200"/>
            <a:ext cx="3329060" cy="4525963"/>
          </a:xfrm>
        </p:spPr>
      </p:pic>
    </p:spTree>
    <p:extLst>
      <p:ext uri="{BB962C8B-B14F-4D97-AF65-F5344CB8AC3E}">
        <p14:creationId xmlns:p14="http://schemas.microsoft.com/office/powerpoint/2010/main" val="188486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Wayne Southwick, MD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154" y="1600200"/>
            <a:ext cx="3823691" cy="4525963"/>
          </a:xfrm>
        </p:spPr>
      </p:pic>
    </p:spTree>
    <p:extLst>
      <p:ext uri="{BB962C8B-B14F-4D97-AF65-F5344CB8AC3E}">
        <p14:creationId xmlns:p14="http://schemas.microsoft.com/office/powerpoint/2010/main" val="48456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0124" y="1600200"/>
            <a:ext cx="5883751" cy="45259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Wayne Southwick MD</a:t>
            </a:r>
            <a:br>
              <a:rPr lang="en-US" sz="3600" dirty="0" smtClean="0"/>
            </a:br>
            <a:r>
              <a:rPr lang="en-US" sz="3600" dirty="0" smtClean="0"/>
              <a:t>Augustus A. White III MD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64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062002"/>
            <a:ext cx="2743200" cy="3424397"/>
          </a:xfrm>
        </p:spPr>
      </p:pic>
    </p:spTree>
    <p:extLst>
      <p:ext uri="{BB962C8B-B14F-4D97-AF65-F5344CB8AC3E}">
        <p14:creationId xmlns:p14="http://schemas.microsoft.com/office/powerpoint/2010/main" val="288174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Augustus A. White III-XVI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761" y="1600200"/>
            <a:ext cx="3194478" cy="4525963"/>
          </a:xfrm>
        </p:spPr>
      </p:pic>
    </p:spTree>
    <p:extLst>
      <p:ext uri="{BB962C8B-B14F-4D97-AF65-F5344CB8AC3E}">
        <p14:creationId xmlns:p14="http://schemas.microsoft.com/office/powerpoint/2010/main" val="27332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Charles R. Clark, MD XX</a:t>
            </a:r>
            <a:br>
              <a:rPr lang="en-US" dirty="0" smtClean="0"/>
            </a:br>
            <a:r>
              <a:rPr lang="en-US" dirty="0" smtClean="0"/>
              <a:t>Joseph S. Barr Jr. MD XXI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068" y="1600200"/>
            <a:ext cx="5513863" cy="4525963"/>
          </a:xfrm>
        </p:spPr>
      </p:pic>
    </p:spTree>
    <p:extLst>
      <p:ext uri="{BB962C8B-B14F-4D97-AF65-F5344CB8AC3E}">
        <p14:creationId xmlns:p14="http://schemas.microsoft.com/office/powerpoint/2010/main" val="186645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82850"/>
            <a:ext cx="5275443" cy="6616760"/>
          </a:xfrm>
        </p:spPr>
      </p:pic>
    </p:spTree>
    <p:extLst>
      <p:ext uri="{BB962C8B-B14F-4D97-AF65-F5344CB8AC3E}">
        <p14:creationId xmlns:p14="http://schemas.microsoft.com/office/powerpoint/2010/main" val="26007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Standing on the Shoulders of Giants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Discovering truth by building on previous work and discoveries</a:t>
            </a:r>
          </a:p>
          <a:p>
            <a:endParaRPr lang="en-US" dirty="0"/>
          </a:p>
          <a:p>
            <a:r>
              <a:rPr lang="en-US" dirty="0" smtClean="0"/>
              <a:t>Isaac Newton writing to Robert Hooke</a:t>
            </a:r>
          </a:p>
          <a:p>
            <a:r>
              <a:rPr lang="en-US" dirty="0" smtClean="0"/>
              <a:t>February 1676</a:t>
            </a:r>
          </a:p>
          <a:p>
            <a:r>
              <a:rPr lang="en-US" dirty="0" smtClean="0"/>
              <a:t>“If I have seen further, it is by standing on the shoulders </a:t>
            </a:r>
            <a:r>
              <a:rPr lang="en-US" smtClean="0"/>
              <a:t>of giants”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H. </a:t>
            </a:r>
            <a:r>
              <a:rPr lang="en-US" dirty="0" err="1" smtClean="0"/>
              <a:t>Sherk</a:t>
            </a:r>
            <a:r>
              <a:rPr lang="en-US" dirty="0" smtClean="0"/>
              <a:t>, MD XI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603" y="1600200"/>
            <a:ext cx="3498794" cy="4525963"/>
          </a:xfrm>
        </p:spPr>
      </p:pic>
    </p:spTree>
    <p:extLst>
      <p:ext uri="{BB962C8B-B14F-4D97-AF65-F5344CB8AC3E}">
        <p14:creationId xmlns:p14="http://schemas.microsoft.com/office/powerpoint/2010/main" val="19522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H. Rothman, MD 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022" y="1600200"/>
            <a:ext cx="3015955" cy="4525963"/>
          </a:xfrm>
        </p:spPr>
      </p:pic>
    </p:spTree>
    <p:extLst>
      <p:ext uri="{BB962C8B-B14F-4D97-AF65-F5344CB8AC3E}">
        <p14:creationId xmlns:p14="http://schemas.microsoft.com/office/powerpoint/2010/main" val="309775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Toronto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J. </a:t>
            </a:r>
            <a:r>
              <a:rPr lang="en-US" dirty="0"/>
              <a:t>W</a:t>
            </a:r>
            <a:r>
              <a:rPr lang="en-US" dirty="0" smtClean="0"/>
              <a:t>illiam Fielding-Founder, President-1973, 1974</a:t>
            </a:r>
          </a:p>
          <a:p>
            <a:r>
              <a:rPr lang="en-US" dirty="0" smtClean="0"/>
              <a:t>Ian </a:t>
            </a:r>
            <a:r>
              <a:rPr lang="en-US" dirty="0" err="1" smtClean="0"/>
              <a:t>MacNab</a:t>
            </a:r>
            <a:r>
              <a:rPr lang="en-US" dirty="0" smtClean="0"/>
              <a:t>-Early contributor, acceleration injuries, spondylosis</a:t>
            </a:r>
          </a:p>
          <a:p>
            <a:r>
              <a:rPr lang="en-US" dirty="0" smtClean="0"/>
              <a:t>Edward Simmons-Osteotomy correction of flexion deformities</a:t>
            </a:r>
          </a:p>
          <a:p>
            <a:r>
              <a:rPr lang="en-US" dirty="0" smtClean="0"/>
              <a:t>Logo of CSRS</a:t>
            </a:r>
          </a:p>
          <a:p>
            <a:r>
              <a:rPr lang="en-US" dirty="0" smtClean="0"/>
              <a:t>President-1975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4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Ian </a:t>
            </a:r>
            <a:r>
              <a:rPr lang="en-US" dirty="0" err="1" smtClean="0"/>
              <a:t>Macnab</a:t>
            </a:r>
            <a:r>
              <a:rPr lang="en-US" dirty="0" smtClean="0"/>
              <a:t>, MD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691" y="1600200"/>
            <a:ext cx="3328618" cy="4525963"/>
          </a:xfrm>
        </p:spPr>
      </p:pic>
    </p:spTree>
    <p:extLst>
      <p:ext uri="{BB962C8B-B14F-4D97-AF65-F5344CB8AC3E}">
        <p14:creationId xmlns:p14="http://schemas.microsoft.com/office/powerpoint/2010/main" val="1095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H. Simmons, MD III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884" y="1600200"/>
            <a:ext cx="4162232" cy="4525963"/>
          </a:xfrm>
        </p:spPr>
      </p:pic>
    </p:spTree>
    <p:extLst>
      <p:ext uri="{BB962C8B-B14F-4D97-AF65-F5344CB8AC3E}">
        <p14:creationId xmlns:p14="http://schemas.microsoft.com/office/powerpoint/2010/main" val="20054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</a:t>
            </a:r>
            <a:r>
              <a:rPr lang="en-US" smtClean="0"/>
              <a:t>Introduced Toronto-1975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67" y="1600200"/>
            <a:ext cx="7729665" cy="4525963"/>
          </a:xfrm>
        </p:spPr>
      </p:pic>
    </p:spTree>
    <p:extLst>
      <p:ext uri="{BB962C8B-B14F-4D97-AF65-F5344CB8AC3E}">
        <p14:creationId xmlns:p14="http://schemas.microsoft.com/office/powerpoint/2010/main" val="14900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Henry </a:t>
            </a:r>
            <a:r>
              <a:rPr lang="en-US" dirty="0" err="1" smtClean="0"/>
              <a:t>Larocca</a:t>
            </a:r>
            <a:r>
              <a:rPr lang="en-US" dirty="0" smtClean="0"/>
              <a:t>,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Founder and 1</a:t>
            </a:r>
            <a:r>
              <a:rPr lang="en-US" baseline="30000" dirty="0" smtClean="0"/>
              <a:t>st</a:t>
            </a:r>
            <a:r>
              <a:rPr lang="en-US" dirty="0" smtClean="0"/>
              <a:t> Editor Journal Spine</a:t>
            </a:r>
          </a:p>
          <a:p>
            <a:r>
              <a:rPr lang="en-US" dirty="0" smtClean="0"/>
              <a:t>First Director CSRS Instructional Course</a:t>
            </a:r>
          </a:p>
          <a:p>
            <a:r>
              <a:rPr lang="en-US" dirty="0" smtClean="0"/>
              <a:t>Founding Member CSRS</a:t>
            </a:r>
          </a:p>
          <a:p>
            <a:r>
              <a:rPr lang="en-US" dirty="0" smtClean="0"/>
              <a:t>XIX  President CSRS</a:t>
            </a:r>
          </a:p>
          <a:p>
            <a:r>
              <a:rPr lang="en-US" dirty="0" smtClean="0"/>
              <a:t>Introduced Thomas </a:t>
            </a:r>
            <a:r>
              <a:rPr lang="en-US" dirty="0" err="1" smtClean="0"/>
              <a:t>Whitecloud</a:t>
            </a:r>
            <a:r>
              <a:rPr lang="en-US" dirty="0" smtClean="0"/>
              <a:t> XIV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 to CSRS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</a:t>
            </a:r>
            <a:r>
              <a:rPr lang="en-US" dirty="0" err="1" smtClean="0"/>
              <a:t>Larocca</a:t>
            </a:r>
            <a:r>
              <a:rPr lang="en-US" smtClean="0"/>
              <a:t>, MD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7504" y="1600200"/>
            <a:ext cx="3188991" cy="4525963"/>
          </a:xfrm>
        </p:spPr>
      </p:pic>
    </p:spTree>
    <p:extLst>
      <p:ext uri="{BB962C8B-B14F-4D97-AF65-F5344CB8AC3E}">
        <p14:creationId xmlns:p14="http://schemas.microsoft.com/office/powerpoint/2010/main" val="25342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Michigan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Robert Bailey MD-President 1979</a:t>
            </a:r>
          </a:p>
          <a:p>
            <a:r>
              <a:rPr lang="en-US" dirty="0" smtClean="0"/>
              <a:t>Arguably first anterior surgery of cervical spine-tumor</a:t>
            </a:r>
          </a:p>
          <a:p>
            <a:r>
              <a:rPr lang="en-US" dirty="0" smtClean="0"/>
              <a:t>Proposed idea of book The Cervical Spine-1979</a:t>
            </a:r>
          </a:p>
          <a:p>
            <a:r>
              <a:rPr lang="en-US" dirty="0" smtClean="0"/>
              <a:t>Robert </a:t>
            </a:r>
            <a:r>
              <a:rPr lang="en-US" dirty="0" err="1" smtClean="0"/>
              <a:t>Hensinger</a:t>
            </a:r>
            <a:r>
              <a:rPr lang="en-US" dirty="0" smtClean="0"/>
              <a:t>-Enthusiastic early member-Cervical Spine Problems in Children-Conflicts with </a:t>
            </a:r>
            <a:r>
              <a:rPr lang="en-US" smtClean="0"/>
              <a:t>other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W. Bailey, MD VII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930" y="1805317"/>
            <a:ext cx="3835070" cy="4029063"/>
          </a:xfrm>
        </p:spPr>
      </p:pic>
    </p:spTree>
    <p:extLst>
      <p:ext uri="{BB962C8B-B14F-4D97-AF65-F5344CB8AC3E}">
        <p14:creationId xmlns:p14="http://schemas.microsoft.com/office/powerpoint/2010/main" val="32371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J. William Fielding, MD</a:t>
            </a:r>
            <a:br>
              <a:rPr lang="en-US" dirty="0" smtClean="0"/>
            </a:br>
            <a:r>
              <a:rPr lang="en-US" dirty="0" smtClean="0"/>
              <a:t>Originator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012" y="1767681"/>
            <a:ext cx="2847975" cy="4191000"/>
          </a:xfrm>
        </p:spPr>
      </p:pic>
    </p:spTree>
    <p:extLst>
      <p:ext uri="{BB962C8B-B14F-4D97-AF65-F5344CB8AC3E}">
        <p14:creationId xmlns:p14="http://schemas.microsoft.com/office/powerpoint/2010/main" val="254125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Rancho Los Amigos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Alice Garrett, MD</a:t>
            </a:r>
          </a:p>
          <a:p>
            <a:pPr marL="0" indent="0">
              <a:buNone/>
            </a:pPr>
            <a:r>
              <a:rPr lang="en-US" dirty="0" smtClean="0"/>
              <a:t>Rehabilitation</a:t>
            </a:r>
          </a:p>
          <a:p>
            <a:pPr marL="0" indent="0">
              <a:buNone/>
            </a:pPr>
            <a:r>
              <a:rPr lang="en-US" dirty="0" smtClean="0"/>
              <a:t>President, Treasurer CSRS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E. Shannon Stauffer, MD</a:t>
            </a:r>
          </a:p>
          <a:p>
            <a:pPr marL="0" indent="0">
              <a:buNone/>
            </a:pPr>
            <a:r>
              <a:rPr lang="en-US" dirty="0" smtClean="0"/>
              <a:t>Spinal Cord Injury</a:t>
            </a:r>
          </a:p>
          <a:p>
            <a:pPr marL="0" indent="0">
              <a:buNone/>
            </a:pPr>
            <a:r>
              <a:rPr lang="en-US" dirty="0" smtClean="0"/>
              <a:t>Rehabilitation</a:t>
            </a:r>
          </a:p>
          <a:p>
            <a:pPr marL="0" indent="0">
              <a:buNone/>
            </a:pPr>
            <a:r>
              <a:rPr lang="en-US" dirty="0" smtClean="0"/>
              <a:t>President</a:t>
            </a:r>
            <a:r>
              <a:rPr lang="en-US" smtClean="0"/>
              <a:t>, Treasurer CSRS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6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Shannon Stauffer, MD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579" y="1600200"/>
            <a:ext cx="4982842" cy="4525963"/>
          </a:xfrm>
        </p:spPr>
      </p:pic>
    </p:spTree>
    <p:extLst>
      <p:ext uri="{BB962C8B-B14F-4D97-AF65-F5344CB8AC3E}">
        <p14:creationId xmlns:p14="http://schemas.microsoft.com/office/powerpoint/2010/main" val="308404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</a:t>
            </a:r>
            <a:r>
              <a:rPr lang="en-US" smtClean="0"/>
              <a:t>Shannon Stauffer XIII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169" y="1600200"/>
            <a:ext cx="3329662" cy="4525963"/>
          </a:xfrm>
        </p:spPr>
      </p:pic>
    </p:spTree>
    <p:extLst>
      <p:ext uri="{BB962C8B-B14F-4D97-AF65-F5344CB8AC3E}">
        <p14:creationId xmlns:p14="http://schemas.microsoft.com/office/powerpoint/2010/main" val="15627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Neurosurgical 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Joseph Epstein-President 1982</a:t>
            </a:r>
          </a:p>
          <a:p>
            <a:r>
              <a:rPr lang="en-US" dirty="0" smtClean="0"/>
              <a:t>Posterior approach, spondylosis, disc herniation-instrument designer-Course</a:t>
            </a:r>
          </a:p>
          <a:p>
            <a:r>
              <a:rPr lang="en-US" dirty="0" smtClean="0"/>
              <a:t>Richard </a:t>
            </a:r>
            <a:r>
              <a:rPr lang="en-US" dirty="0" err="1" smtClean="0"/>
              <a:t>Raynor</a:t>
            </a:r>
            <a:r>
              <a:rPr lang="en-US" dirty="0" smtClean="0"/>
              <a:t>-President 1987</a:t>
            </a:r>
          </a:p>
          <a:p>
            <a:r>
              <a:rPr lang="en-US" dirty="0" smtClean="0"/>
              <a:t>Arnold Chiari-posterior approach</a:t>
            </a:r>
          </a:p>
          <a:p>
            <a:r>
              <a:rPr lang="en-US" dirty="0" smtClean="0"/>
              <a:t>Joseph </a:t>
            </a:r>
            <a:r>
              <a:rPr lang="en-US" dirty="0" err="1" smtClean="0"/>
              <a:t>Ransohoff</a:t>
            </a:r>
            <a:r>
              <a:rPr lang="en-US" dirty="0" smtClean="0"/>
              <a:t>, Sanford Larson-President 1990-Spinal Cord Injury</a:t>
            </a:r>
          </a:p>
          <a:p>
            <a:r>
              <a:rPr lang="en-US" dirty="0" err="1" smtClean="0"/>
              <a:t>Henk</a:t>
            </a:r>
            <a:r>
              <a:rPr lang="en-US" dirty="0" smtClean="0"/>
              <a:t> </a:t>
            </a:r>
            <a:r>
              <a:rPr lang="en-US" dirty="0" err="1" smtClean="0"/>
              <a:t>Verbiest</a:t>
            </a:r>
            <a:r>
              <a:rPr lang="en-US" smtClean="0"/>
              <a:t>-Tumors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Sanford J. Larson, MD XVIII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651" y="1600200"/>
            <a:ext cx="4308697" cy="4525963"/>
          </a:xfrm>
        </p:spPr>
      </p:pic>
    </p:spTree>
    <p:extLst>
      <p:ext uri="{BB962C8B-B14F-4D97-AF65-F5344CB8AC3E}">
        <p14:creationId xmlns:p14="http://schemas.microsoft.com/office/powerpoint/2010/main" val="103532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A. Epstein, MD 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5195" y="1600200"/>
            <a:ext cx="3713610" cy="4525963"/>
          </a:xfrm>
        </p:spPr>
      </p:pic>
    </p:spTree>
    <p:extLst>
      <p:ext uri="{BB962C8B-B14F-4D97-AF65-F5344CB8AC3E}">
        <p14:creationId xmlns:p14="http://schemas.microsoft.com/office/powerpoint/2010/main" val="146975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Henry H. </a:t>
            </a:r>
            <a:r>
              <a:rPr lang="en-US" dirty="0" err="1" smtClean="0"/>
              <a:t>Sherk</a:t>
            </a:r>
            <a:r>
              <a:rPr lang="en-US" dirty="0" smtClean="0"/>
              <a:t>, MD XI</a:t>
            </a:r>
            <a:br>
              <a:rPr lang="en-US" dirty="0" smtClean="0"/>
            </a:br>
            <a:r>
              <a:rPr lang="en-US" dirty="0" smtClean="0"/>
              <a:t>Richard B. </a:t>
            </a:r>
            <a:r>
              <a:rPr lang="en-US" dirty="0" err="1" smtClean="0"/>
              <a:t>Raynor</a:t>
            </a:r>
            <a:r>
              <a:rPr lang="en-US" dirty="0" smtClean="0"/>
              <a:t>, MD XV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8728" y="1600200"/>
            <a:ext cx="5726543" cy="4525963"/>
          </a:xfrm>
        </p:spPr>
      </p:pic>
    </p:spTree>
    <p:extLst>
      <p:ext uri="{BB962C8B-B14F-4D97-AF65-F5344CB8AC3E}">
        <p14:creationId xmlns:p14="http://schemas.microsoft.com/office/powerpoint/2010/main" val="31826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Henk</a:t>
            </a:r>
            <a:r>
              <a:rPr lang="en-US" dirty="0" smtClean="0"/>
              <a:t> </a:t>
            </a:r>
            <a:r>
              <a:rPr lang="en-US" dirty="0" err="1" smtClean="0"/>
              <a:t>Verbiest</a:t>
            </a:r>
            <a:r>
              <a:rPr lang="en-US" dirty="0" smtClean="0"/>
              <a:t>, MD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142" y="1600200"/>
            <a:ext cx="2943715" cy="4525963"/>
          </a:xfrm>
        </p:spPr>
      </p:pic>
    </p:spTree>
    <p:extLst>
      <p:ext uri="{BB962C8B-B14F-4D97-AF65-F5344CB8AC3E}">
        <p14:creationId xmlns:p14="http://schemas.microsoft.com/office/powerpoint/2010/main" val="1005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Bruce Northrup, MD XXV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425" y="1929606"/>
            <a:ext cx="3867150" cy="3867150"/>
          </a:xfrm>
        </p:spPr>
      </p:pic>
    </p:spTree>
    <p:extLst>
      <p:ext uri="{BB962C8B-B14F-4D97-AF65-F5344CB8AC3E}">
        <p14:creationId xmlns:p14="http://schemas.microsoft.com/office/powerpoint/2010/main" val="138042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CSRS-1976-Philadelphia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smtClean="0"/>
              <a:t>Breakthrough Meeting!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Symposium-Cervical </a:t>
            </a:r>
            <a:r>
              <a:rPr lang="en-US" dirty="0" err="1" smtClean="0"/>
              <a:t>Spondylotic</a:t>
            </a:r>
            <a:r>
              <a:rPr lang="en-US" dirty="0" smtClean="0"/>
              <a:t> Myelopathy</a:t>
            </a:r>
          </a:p>
          <a:p>
            <a:r>
              <a:rPr lang="en-US" dirty="0" smtClean="0"/>
              <a:t>OPLL-Japanese Connection</a:t>
            </a:r>
            <a:endParaRPr lang="en-US" dirty="0"/>
          </a:p>
          <a:p>
            <a:r>
              <a:rPr lang="en-US" dirty="0" smtClean="0"/>
              <a:t>Technical Exhibits</a:t>
            </a:r>
          </a:p>
          <a:p>
            <a:r>
              <a:rPr lang="en-US" dirty="0" smtClean="0"/>
              <a:t>Publication symposium, abstracts in the </a:t>
            </a:r>
            <a:r>
              <a:rPr lang="en-US" smtClean="0"/>
              <a:t>journal Spine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3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 William Fielding,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CSRS-his idea</a:t>
            </a:r>
          </a:p>
          <a:p>
            <a:r>
              <a:rPr lang="en-US" dirty="0" smtClean="0"/>
              <a:t>Cinematography of odontoid fractures</a:t>
            </a:r>
          </a:p>
          <a:p>
            <a:r>
              <a:rPr lang="en-US" dirty="0" smtClean="0"/>
              <a:t>Elaborate presentations, four projectors, two screens, lap dissolve</a:t>
            </a:r>
          </a:p>
          <a:p>
            <a:r>
              <a:rPr lang="en-US" dirty="0" smtClean="0"/>
              <a:t>International contacts</a:t>
            </a:r>
          </a:p>
          <a:p>
            <a:r>
              <a:rPr lang="en-US" dirty="0" smtClean="0"/>
              <a:t>Always helping, offering criticism and advice, never really taking </a:t>
            </a:r>
            <a:r>
              <a:rPr lang="en-US" smtClean="0"/>
              <a:t>any credit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6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Keiro</a:t>
            </a:r>
            <a:r>
              <a:rPr lang="en-US" dirty="0" smtClean="0"/>
              <a:t> Ono, MD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193" y="1600200"/>
            <a:ext cx="4317613" cy="4525963"/>
          </a:xfrm>
        </p:spPr>
      </p:pic>
    </p:spTree>
    <p:extLst>
      <p:ext uri="{BB962C8B-B14F-4D97-AF65-F5344CB8AC3E}">
        <p14:creationId xmlns:p14="http://schemas.microsoft.com/office/powerpoint/2010/main" val="109024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Kiyoshi </a:t>
            </a:r>
            <a:r>
              <a:rPr lang="en-US" dirty="0" err="1" smtClean="0"/>
              <a:t>Hirabayashi</a:t>
            </a:r>
            <a:r>
              <a:rPr lang="en-US" dirty="0" smtClean="0"/>
              <a:t>, MD</a:t>
            </a:r>
            <a:br>
              <a:rPr lang="en-US" dirty="0" smtClean="0"/>
            </a:br>
            <a:r>
              <a:rPr lang="en-US" dirty="0" smtClean="0"/>
              <a:t>Edward J. Dunn, MD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683" y="1600200"/>
            <a:ext cx="5388633" cy="4525963"/>
          </a:xfrm>
        </p:spPr>
      </p:pic>
    </p:spTree>
    <p:extLst>
      <p:ext uri="{BB962C8B-B14F-4D97-AF65-F5344CB8AC3E}">
        <p14:creationId xmlns:p14="http://schemas.microsoft.com/office/powerpoint/2010/main" val="10644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Osaka University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0567"/>
            <a:ext cx="6248400" cy="4002033"/>
          </a:xfrm>
        </p:spPr>
      </p:pic>
    </p:spTree>
    <p:extLst>
      <p:ext uri="{BB962C8B-B14F-4D97-AF65-F5344CB8AC3E}">
        <p14:creationId xmlns:p14="http://schemas.microsoft.com/office/powerpoint/2010/main" val="39155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Professor </a:t>
            </a:r>
            <a:r>
              <a:rPr lang="en-US" dirty="0" err="1" smtClean="0"/>
              <a:t>Keiro</a:t>
            </a:r>
            <a:r>
              <a:rPr lang="en-US" dirty="0" smtClean="0"/>
              <a:t> Ono</a:t>
            </a:r>
            <a:br>
              <a:rPr lang="en-US" dirty="0" smtClean="0"/>
            </a:br>
            <a:r>
              <a:rPr lang="en-US" dirty="0" smtClean="0"/>
              <a:t>Osaka University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459" y="1600200"/>
            <a:ext cx="4011082" cy="4525963"/>
          </a:xfrm>
        </p:spPr>
      </p:pic>
    </p:spTree>
    <p:extLst>
      <p:ext uri="{BB962C8B-B14F-4D97-AF65-F5344CB8AC3E}">
        <p14:creationId xmlns:p14="http://schemas.microsoft.com/office/powerpoint/2010/main" val="340449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Professor Kiyoshi </a:t>
            </a:r>
            <a:r>
              <a:rPr lang="en-US" dirty="0" err="1" smtClean="0"/>
              <a:t>Hirabayashi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356" y="1600200"/>
            <a:ext cx="3805288" cy="4525963"/>
          </a:xfrm>
        </p:spPr>
      </p:pic>
    </p:spTree>
    <p:extLst>
      <p:ext uri="{BB962C8B-B14F-4D97-AF65-F5344CB8AC3E}">
        <p14:creationId xmlns:p14="http://schemas.microsoft.com/office/powerpoint/2010/main" val="148829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Section CSRS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1980-Palm Beach-Edward Dunn, Pres.</a:t>
            </a:r>
          </a:p>
          <a:p>
            <a:r>
              <a:rPr lang="en-US" dirty="0" smtClean="0"/>
              <a:t>Prof. Mario </a:t>
            </a:r>
            <a:r>
              <a:rPr lang="en-US" dirty="0" err="1" smtClean="0"/>
              <a:t>Boni</a:t>
            </a:r>
            <a:r>
              <a:rPr lang="en-US" dirty="0" smtClean="0"/>
              <a:t>, Pavia, Italy, 1</a:t>
            </a:r>
            <a:r>
              <a:rPr lang="en-US" baseline="30000" dirty="0" smtClean="0"/>
              <a:t>st</a:t>
            </a:r>
            <a:r>
              <a:rPr lang="en-US" dirty="0" smtClean="0"/>
              <a:t> Mtg.</a:t>
            </a:r>
          </a:p>
          <a:p>
            <a:r>
              <a:rPr lang="en-US" dirty="0" smtClean="0"/>
              <a:t>Impressed by openness of discussion</a:t>
            </a:r>
          </a:p>
          <a:p>
            <a:r>
              <a:rPr lang="en-US" dirty="0" smtClean="0"/>
              <a:t>Suggested European Section</a:t>
            </a:r>
          </a:p>
          <a:p>
            <a:r>
              <a:rPr lang="en-US" dirty="0" smtClean="0"/>
              <a:t>Much Discussion, Founding Philosophy</a:t>
            </a:r>
          </a:p>
          <a:p>
            <a:r>
              <a:rPr lang="en-US" dirty="0" smtClean="0"/>
              <a:t>Arranged Trial C Spine Mtgs. Pavia</a:t>
            </a:r>
          </a:p>
          <a:p>
            <a:r>
              <a:rPr lang="en-US" dirty="0" smtClean="0"/>
              <a:t>1983 European Section Founded at Osnabruck, Germany-Dr. Weidner host and chairman, Dr. </a:t>
            </a:r>
            <a:r>
              <a:rPr lang="en-US" dirty="0" err="1" smtClean="0"/>
              <a:t>Boni</a:t>
            </a:r>
            <a:r>
              <a:rPr lang="en-US" smtClean="0"/>
              <a:t>-President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Dr. and Mrs. Mario </a:t>
            </a:r>
            <a:r>
              <a:rPr lang="en-US" dirty="0" err="1" smtClean="0"/>
              <a:t>Boni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Eleanor Dunn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979" y="1600200"/>
            <a:ext cx="5756042" cy="4525963"/>
          </a:xfrm>
        </p:spPr>
      </p:pic>
    </p:spTree>
    <p:extLst>
      <p:ext uri="{BB962C8B-B14F-4D97-AF65-F5344CB8AC3E}">
        <p14:creationId xmlns:p14="http://schemas.microsoft.com/office/powerpoint/2010/main" val="13341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Panjabi, Weidner, Cooper, </a:t>
            </a:r>
            <a:r>
              <a:rPr lang="en-US" dirty="0" err="1" smtClean="0"/>
              <a:t>Louis,Logroscino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42" y="1600200"/>
            <a:ext cx="8115315" cy="4525963"/>
          </a:xfrm>
        </p:spPr>
      </p:pic>
    </p:spTree>
    <p:extLst>
      <p:ext uri="{BB962C8B-B14F-4D97-AF65-F5344CB8AC3E}">
        <p14:creationId xmlns:p14="http://schemas.microsoft.com/office/powerpoint/2010/main" val="90205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Section CSRS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Embellished CSRS Reputation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Provided Forum for European Specialists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Fostered Attendance between US and Europe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Contributions-Too </a:t>
            </a:r>
            <a:r>
              <a:rPr lang="en-US" dirty="0"/>
              <a:t>M</a:t>
            </a:r>
            <a:r>
              <a:rPr lang="en-US" dirty="0" smtClean="0"/>
              <a:t>any to 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mtClean="0"/>
              <a:t>History- </a:t>
            </a:r>
            <a:r>
              <a:rPr lang="en-US"/>
              <a:t>A</a:t>
            </a:r>
            <a:r>
              <a:rPr lang="en-US" smtClean="0"/>
              <a:t>nother </a:t>
            </a:r>
            <a:r>
              <a:rPr lang="en-US" dirty="0"/>
              <a:t>S</a:t>
            </a:r>
            <a:r>
              <a:rPr lang="en-US" smtClean="0"/>
              <a:t>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6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Founding Member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CSRS</a:t>
            </a:r>
          </a:p>
          <a:p>
            <a:r>
              <a:rPr lang="en-US" dirty="0" smtClean="0"/>
              <a:t>Robert </a:t>
            </a:r>
            <a:r>
              <a:rPr lang="en-US" dirty="0" err="1" smtClean="0"/>
              <a:t>Hensinger</a:t>
            </a:r>
            <a:r>
              <a:rPr lang="en-US" dirty="0" smtClean="0"/>
              <a:t>, Mason </a:t>
            </a:r>
            <a:r>
              <a:rPr lang="en-US" dirty="0" err="1" smtClean="0"/>
              <a:t>Hohl</a:t>
            </a:r>
            <a:r>
              <a:rPr lang="en-US" dirty="0" smtClean="0"/>
              <a:t>, Richard </a:t>
            </a:r>
            <a:r>
              <a:rPr lang="en-US" dirty="0" err="1" smtClean="0"/>
              <a:t>Rothman,Augustus</a:t>
            </a:r>
            <a:r>
              <a:rPr lang="en-US" dirty="0" smtClean="0"/>
              <a:t> White III, Thomas </a:t>
            </a:r>
            <a:r>
              <a:rPr lang="en-US" dirty="0" err="1" smtClean="0"/>
              <a:t>Whitesides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CSRS European Section</a:t>
            </a:r>
          </a:p>
          <a:p>
            <a:r>
              <a:rPr lang="en-US" dirty="0" smtClean="0"/>
              <a:t>Carlo </a:t>
            </a:r>
            <a:r>
              <a:rPr lang="en-US" dirty="0" err="1" smtClean="0"/>
              <a:t>Logroscino</a:t>
            </a:r>
            <a:r>
              <a:rPr lang="en-US" dirty="0" smtClean="0"/>
              <a:t>, Andreas Weidner</a:t>
            </a:r>
          </a:p>
          <a:p>
            <a:pPr marL="0" indent="0">
              <a:buNone/>
            </a:pPr>
            <a:r>
              <a:rPr lang="en-US"/>
              <a:t> </a:t>
            </a:r>
            <a:r>
              <a:rPr lang="en-US" smtClean="0"/>
              <a:t> *Collegiality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3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C.S.R.S. Organizers-A.A.O.S. 1973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Simmons, Jacobs, </a:t>
            </a:r>
            <a:r>
              <a:rPr lang="en-US" sz="2000" dirty="0" err="1" smtClean="0"/>
              <a:t>Macnab</a:t>
            </a:r>
            <a:r>
              <a:rPr lang="en-US" sz="2000" dirty="0" smtClean="0"/>
              <a:t>, </a:t>
            </a:r>
            <a:r>
              <a:rPr lang="en-US" sz="2000" dirty="0" err="1" smtClean="0"/>
              <a:t>Sherk</a:t>
            </a:r>
            <a:r>
              <a:rPr lang="en-US" sz="2000" dirty="0" smtClean="0"/>
              <a:t>, Fielding, Rothman, Riley, Garret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30" y="1600200"/>
            <a:ext cx="6850540" cy="4525963"/>
          </a:xfrm>
        </p:spPr>
      </p:pic>
    </p:spTree>
    <p:extLst>
      <p:ext uri="{BB962C8B-B14F-4D97-AF65-F5344CB8AC3E}">
        <p14:creationId xmlns:p14="http://schemas.microsoft.com/office/powerpoint/2010/main" val="129863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Founders’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Keep Open Floor Discussion</a:t>
            </a:r>
          </a:p>
          <a:p>
            <a:endParaRPr lang="en-US" dirty="0" smtClean="0"/>
          </a:p>
          <a:p>
            <a:r>
              <a:rPr lang="en-US" dirty="0" smtClean="0"/>
              <a:t>Keep Membership Requirements</a:t>
            </a:r>
          </a:p>
          <a:p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smtClean="0"/>
              <a:t>Limit Membership</a:t>
            </a:r>
          </a:p>
          <a:p>
            <a:endParaRPr lang="en-US" dirty="0" smtClean="0"/>
          </a:p>
          <a:p>
            <a:r>
              <a:rPr lang="en-US" dirty="0" smtClean="0"/>
              <a:t>Remain a Forum for Discussion of New 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7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the Opportunities I Have Had</a:t>
            </a:r>
          </a:p>
          <a:p>
            <a:endParaRPr lang="en-US" dirty="0"/>
          </a:p>
          <a:p>
            <a:r>
              <a:rPr lang="en-US" dirty="0" smtClean="0"/>
              <a:t>For the Knowledge I Gained</a:t>
            </a:r>
          </a:p>
          <a:p>
            <a:endParaRPr lang="en-US" dirty="0"/>
          </a:p>
          <a:p>
            <a:r>
              <a:rPr lang="en-US" dirty="0" smtClean="0"/>
              <a:t>For </a:t>
            </a:r>
            <a:r>
              <a:rPr lang="en-US" smtClean="0"/>
              <a:t>the Friends I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988" y="1600200"/>
            <a:ext cx="7522023" cy="4525963"/>
          </a:xfrm>
        </p:spPr>
      </p:pic>
    </p:spTree>
    <p:extLst>
      <p:ext uri="{BB962C8B-B14F-4D97-AF65-F5344CB8AC3E}">
        <p14:creationId xmlns:p14="http://schemas.microsoft.com/office/powerpoint/2010/main" val="32473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those whose name wasn’t mentioned and those whose photo wasn’t shown.</a:t>
            </a:r>
          </a:p>
          <a:p>
            <a:r>
              <a:rPr lang="en-US" dirty="0" smtClean="0"/>
              <a:t>Time constraints and the availability of photos were </a:t>
            </a:r>
            <a:r>
              <a:rPr lang="en-US" smtClean="0"/>
              <a:t>limiting factors.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Collecting Photos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Pulling Teeth from a Polar Bear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766" y="1600200"/>
            <a:ext cx="6386467" cy="4525963"/>
          </a:xfrm>
        </p:spPr>
      </p:pic>
    </p:spTree>
    <p:extLst>
      <p:ext uri="{BB962C8B-B14F-4D97-AF65-F5344CB8AC3E}">
        <p14:creationId xmlns:p14="http://schemas.microsoft.com/office/powerpoint/2010/main" val="2890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Photo-Contributors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Chesney Archives-Johns Hopkins Hosp.</a:t>
            </a:r>
          </a:p>
          <a:p>
            <a:r>
              <a:rPr lang="en-US" dirty="0" smtClean="0"/>
              <a:t>Charles Clark, MD</a:t>
            </a:r>
          </a:p>
          <a:p>
            <a:r>
              <a:rPr lang="en-US" dirty="0" smtClean="0"/>
              <a:t>CSRS Archives</a:t>
            </a:r>
          </a:p>
          <a:p>
            <a:r>
              <a:rPr lang="en-US" dirty="0" smtClean="0"/>
              <a:t>Joseph Cusack, MD</a:t>
            </a:r>
          </a:p>
          <a:p>
            <a:r>
              <a:rPr lang="en-US" dirty="0" smtClean="0"/>
              <a:t>Nancy Epstein, MD</a:t>
            </a:r>
          </a:p>
          <a:p>
            <a:r>
              <a:rPr lang="en-US" dirty="0" smtClean="0"/>
              <a:t>Robert </a:t>
            </a:r>
            <a:r>
              <a:rPr lang="en-US" dirty="0" err="1" smtClean="0"/>
              <a:t>Hensinger</a:t>
            </a:r>
            <a:r>
              <a:rPr lang="en-US" dirty="0" smtClean="0"/>
              <a:t>, MD</a:t>
            </a:r>
          </a:p>
          <a:p>
            <a:r>
              <a:rPr lang="en-US" dirty="0" smtClean="0"/>
              <a:t>Louis </a:t>
            </a:r>
            <a:r>
              <a:rPr lang="en-US" dirty="0" err="1" smtClean="0"/>
              <a:t>Jenis</a:t>
            </a:r>
            <a:r>
              <a:rPr lang="en-US" smtClean="0"/>
              <a:t>, MD</a:t>
            </a:r>
            <a:endParaRPr lang="en-US" dirty="0" smtClean="0"/>
          </a:p>
          <a:p>
            <a:r>
              <a:rPr lang="en-US" dirty="0" smtClean="0"/>
              <a:t>Carlo </a:t>
            </a:r>
            <a:r>
              <a:rPr lang="en-US" dirty="0" err="1" smtClean="0"/>
              <a:t>Logroscino</a:t>
            </a:r>
            <a:r>
              <a:rPr lang="en-US" dirty="0" smtClean="0"/>
              <a:t>.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Photo-Contributors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Paul </a:t>
            </a:r>
            <a:r>
              <a:rPr lang="en-US" dirty="0" smtClean="0"/>
              <a:t>Mc </a:t>
            </a:r>
            <a:r>
              <a:rPr lang="en-US" dirty="0" err="1" smtClean="0"/>
              <a:t>Afee</a:t>
            </a:r>
            <a:r>
              <a:rPr lang="en-US" dirty="0" smtClean="0"/>
              <a:t>, MD</a:t>
            </a:r>
          </a:p>
          <a:p>
            <a:r>
              <a:rPr lang="en-US" dirty="0" err="1" smtClean="0"/>
              <a:t>Dr</a:t>
            </a:r>
            <a:r>
              <a:rPr lang="en-US" dirty="0" smtClean="0"/>
              <a:t> and Mrs. Bruce Northrup</a:t>
            </a:r>
          </a:p>
          <a:p>
            <a:r>
              <a:rPr lang="en-US" dirty="0" smtClean="0"/>
              <a:t>Richard </a:t>
            </a:r>
            <a:r>
              <a:rPr lang="en-US" dirty="0"/>
              <a:t>R</a:t>
            </a:r>
            <a:r>
              <a:rPr lang="en-US" dirty="0" smtClean="0"/>
              <a:t>othman, MD</a:t>
            </a:r>
          </a:p>
          <a:p>
            <a:r>
              <a:rPr lang="en-US" dirty="0" smtClean="0"/>
              <a:t>Mrs. Henry </a:t>
            </a:r>
            <a:r>
              <a:rPr lang="en-US" dirty="0" err="1" smtClean="0"/>
              <a:t>Sherk</a:t>
            </a:r>
            <a:endParaRPr lang="en-US" dirty="0" smtClean="0"/>
          </a:p>
          <a:p>
            <a:r>
              <a:rPr lang="en-US" dirty="0" smtClean="0"/>
              <a:t>Andreas Weidner, MD</a:t>
            </a:r>
          </a:p>
          <a:p>
            <a:r>
              <a:rPr lang="en-US" dirty="0" smtClean="0"/>
              <a:t>Augustus White III, MD</a:t>
            </a:r>
          </a:p>
          <a:p>
            <a:r>
              <a:rPr lang="en-US" dirty="0" smtClean="0"/>
              <a:t>Kazuo </a:t>
            </a:r>
            <a:r>
              <a:rPr lang="en-US" dirty="0" err="1" smtClean="0"/>
              <a:t>Yonenobu</a:t>
            </a:r>
            <a:r>
              <a:rPr lang="en-US" dirty="0" smtClean="0"/>
              <a:t>, MD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Henry Longfellow</a:t>
            </a:r>
            <a:br>
              <a:rPr lang="en-US" dirty="0" smtClean="0"/>
            </a:br>
            <a:r>
              <a:rPr lang="en-US" dirty="0" smtClean="0"/>
              <a:t>A Lesson on Life and 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 For age is opportunity no less than youth itself, though in another dress.</a:t>
            </a:r>
          </a:p>
          <a:p>
            <a:endParaRPr lang="en-US" dirty="0" smtClean="0"/>
          </a:p>
          <a:p>
            <a:r>
              <a:rPr lang="en-US" dirty="0" smtClean="0"/>
              <a:t>As the evening twilight fades away, the sky is filled with stars, invisible by </a:t>
            </a:r>
            <a:r>
              <a:rPr lang="en-US" smtClean="0"/>
              <a:t>day.”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E. Shannon Stauffer, MD XIII</a:t>
            </a:r>
            <a:br>
              <a:rPr lang="en-US" dirty="0" smtClean="0"/>
            </a:br>
            <a:r>
              <a:rPr lang="en-US" dirty="0" smtClean="0"/>
              <a:t>Edward J. Dunn, MD VIII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27293"/>
            <a:ext cx="8229600" cy="4271776"/>
          </a:xfrm>
        </p:spPr>
      </p:pic>
    </p:spTree>
    <p:extLst>
      <p:ext uri="{BB962C8B-B14F-4D97-AF65-F5344CB8AC3E}">
        <p14:creationId xmlns:p14="http://schemas.microsoft.com/office/powerpoint/2010/main" val="32883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Founding Members</a:t>
            </a:r>
            <a:br>
              <a:rPr lang="en-US" dirty="0" smtClean="0"/>
            </a:br>
            <a:r>
              <a:rPr lang="en-US" sz="3200" dirty="0" smtClean="0"/>
              <a:t>N.Y.C. December 1973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Robert Bailey, Henry </a:t>
            </a:r>
            <a:r>
              <a:rPr lang="en-US" dirty="0" err="1" smtClean="0"/>
              <a:t>Bohlman</a:t>
            </a:r>
            <a:r>
              <a:rPr lang="en-US" dirty="0" smtClean="0"/>
              <a:t>, Edward Dunn, J. William Fielding, Alice Garret, Ashby Grantham, Robert </a:t>
            </a:r>
            <a:r>
              <a:rPr lang="en-US" dirty="0" err="1" smtClean="0"/>
              <a:t>Hensinger</a:t>
            </a:r>
            <a:r>
              <a:rPr lang="en-US" dirty="0" smtClean="0"/>
              <a:t>, Mason </a:t>
            </a:r>
            <a:r>
              <a:rPr lang="en-US" dirty="0" err="1" smtClean="0"/>
              <a:t>Hohl</a:t>
            </a:r>
            <a:r>
              <a:rPr lang="en-US" dirty="0" smtClean="0"/>
              <a:t>, Bernard Jacobs, Henry </a:t>
            </a:r>
            <a:r>
              <a:rPr lang="en-US" dirty="0" err="1" smtClean="0"/>
              <a:t>Larocca</a:t>
            </a:r>
            <a:r>
              <a:rPr lang="en-US" dirty="0" smtClean="0"/>
              <a:t>, </a:t>
            </a:r>
            <a:r>
              <a:rPr lang="en-US" dirty="0" err="1" smtClean="0"/>
              <a:t>Donlin</a:t>
            </a:r>
            <a:r>
              <a:rPr lang="en-US" dirty="0" smtClean="0"/>
              <a:t> Long, Ian </a:t>
            </a:r>
            <a:r>
              <a:rPr lang="en-US" dirty="0" err="1" smtClean="0"/>
              <a:t>MacNab</a:t>
            </a:r>
            <a:r>
              <a:rPr lang="en-US" dirty="0" smtClean="0"/>
              <a:t>, Wesley Park, Joseph </a:t>
            </a:r>
            <a:r>
              <a:rPr lang="en-US" dirty="0" err="1" smtClean="0"/>
              <a:t>Ransohoff</a:t>
            </a:r>
            <a:r>
              <a:rPr lang="en-US" dirty="0" smtClean="0"/>
              <a:t>, Lee Riley, Robert Robinson, Richard </a:t>
            </a:r>
            <a:r>
              <a:rPr lang="en-US" err="1" smtClean="0"/>
              <a:t>Rothman</a:t>
            </a:r>
            <a:r>
              <a:rPr lang="en-US" smtClean="0"/>
              <a:t>, Henry </a:t>
            </a:r>
            <a:r>
              <a:rPr lang="en-US" dirty="0" err="1" smtClean="0"/>
              <a:t>Sherk</a:t>
            </a:r>
            <a:r>
              <a:rPr lang="en-US" dirty="0" smtClean="0"/>
              <a:t>, Edward Simmons, Wayne Southwick, Shannon Stauffer, Augustus White, Thomas </a:t>
            </a:r>
            <a:r>
              <a:rPr lang="en-US" dirty="0" err="1" smtClean="0"/>
              <a:t>Whitesides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1983-First Publication of The Cervical Spine-Henry H. </a:t>
            </a:r>
            <a:r>
              <a:rPr lang="en-US" dirty="0" err="1" smtClean="0"/>
              <a:t>Sherk</a:t>
            </a:r>
            <a:r>
              <a:rPr lang="en-US" dirty="0" smtClean="0"/>
              <a:t>, MD-Editor</a:t>
            </a:r>
          </a:p>
          <a:p>
            <a:endParaRPr lang="en-US" dirty="0"/>
          </a:p>
          <a:p>
            <a:r>
              <a:rPr lang="en-US" dirty="0" smtClean="0"/>
              <a:t>1983-First CSRS Instructional Course</a:t>
            </a:r>
          </a:p>
          <a:p>
            <a:r>
              <a:rPr lang="en-US" dirty="0" smtClean="0"/>
              <a:t>Henry </a:t>
            </a:r>
            <a:r>
              <a:rPr lang="en-US" dirty="0" err="1" smtClean="0"/>
              <a:t>Larocca</a:t>
            </a:r>
            <a:r>
              <a:rPr lang="en-US" smtClean="0"/>
              <a:t>, MD-Director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and Mrs. Dieter </a:t>
            </a:r>
            <a:r>
              <a:rPr lang="en-US" dirty="0" err="1" smtClean="0"/>
              <a:t>Hohmann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Bruce Northrup, MD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037" y="2167731"/>
            <a:ext cx="3971925" cy="3390900"/>
          </a:xfrm>
        </p:spPr>
      </p:pic>
    </p:spTree>
    <p:extLst>
      <p:ext uri="{BB962C8B-B14F-4D97-AF65-F5344CB8AC3E}">
        <p14:creationId xmlns:p14="http://schemas.microsoft.com/office/powerpoint/2010/main" val="21798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Photo-</a:t>
            </a:r>
            <a:r>
              <a:rPr lang="en-US" dirty="0" err="1" smtClean="0"/>
              <a:t>Contribitors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1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6342" y="1600200"/>
            <a:ext cx="3891315" cy="4525963"/>
          </a:xfrm>
        </p:spPr>
      </p:pic>
    </p:spTree>
    <p:extLst>
      <p:ext uri="{BB962C8B-B14F-4D97-AF65-F5344CB8AC3E}">
        <p14:creationId xmlns:p14="http://schemas.microsoft.com/office/powerpoint/2010/main" val="38005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C-Spine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Jacob J. Graham</a:t>
            </a:r>
            <a:r>
              <a:rPr lang="en-US" smtClean="0"/>
              <a:t>, MD-Spine 1989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Five Year Report on Survey of Membership</a:t>
            </a:r>
          </a:p>
          <a:p>
            <a:r>
              <a:rPr lang="en-US" dirty="0" smtClean="0"/>
              <a:t>Listed complications</a:t>
            </a:r>
          </a:p>
          <a:p>
            <a:r>
              <a:rPr lang="en-US" dirty="0" smtClean="0"/>
              <a:t>No denominator</a:t>
            </a:r>
          </a:p>
          <a:p>
            <a:r>
              <a:rPr lang="en-US" dirty="0" smtClean="0"/>
              <a:t>Helpful in malpractice 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4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Carlo </a:t>
            </a:r>
            <a:r>
              <a:rPr lang="en-US" dirty="0" err="1" smtClean="0"/>
              <a:t>Logroscino</a:t>
            </a:r>
            <a:r>
              <a:rPr lang="en-US" smtClean="0"/>
              <a:t>, MD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300" y="1600200"/>
            <a:ext cx="6183399" cy="4525963"/>
          </a:xfrm>
        </p:spPr>
      </p:pic>
    </p:spTree>
    <p:extLst>
      <p:ext uri="{BB962C8B-B14F-4D97-AF65-F5344CB8AC3E}">
        <p14:creationId xmlns:p14="http://schemas.microsoft.com/office/powerpoint/2010/main" val="9988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A. Robinson, MD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634" y="1600200"/>
            <a:ext cx="3254732" cy="4525963"/>
          </a:xfrm>
        </p:spPr>
      </p:pic>
    </p:spTree>
    <p:extLst>
      <p:ext uri="{BB962C8B-B14F-4D97-AF65-F5344CB8AC3E}">
        <p14:creationId xmlns:p14="http://schemas.microsoft.com/office/powerpoint/2010/main" val="37044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Mario </a:t>
            </a:r>
            <a:r>
              <a:rPr lang="en-US" dirty="0" err="1" smtClean="0"/>
              <a:t>Boni</a:t>
            </a:r>
            <a:r>
              <a:rPr lang="en-US" dirty="0" smtClean="0"/>
              <a:t>, MD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125" y="1600200"/>
            <a:ext cx="6797749" cy="4525963"/>
          </a:xfrm>
        </p:spPr>
      </p:pic>
    </p:spTree>
    <p:extLst>
      <p:ext uri="{BB962C8B-B14F-4D97-AF65-F5344CB8AC3E}">
        <p14:creationId xmlns:p14="http://schemas.microsoft.com/office/powerpoint/2010/main" val="307767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Dunn, </a:t>
            </a:r>
            <a:r>
              <a:rPr lang="en-US" dirty="0" err="1" smtClean="0"/>
              <a:t>Logroscino</a:t>
            </a:r>
            <a:r>
              <a:rPr lang="en-US" dirty="0" smtClean="0"/>
              <a:t>, Weidner, </a:t>
            </a:r>
            <a:r>
              <a:rPr lang="en-US" dirty="0" err="1" smtClean="0"/>
              <a:t>Hirabayashi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88" y="1600200"/>
            <a:ext cx="7785023" cy="4525963"/>
          </a:xfrm>
        </p:spPr>
      </p:pic>
    </p:spTree>
    <p:extLst>
      <p:ext uri="{BB962C8B-B14F-4D97-AF65-F5344CB8AC3E}">
        <p14:creationId xmlns:p14="http://schemas.microsoft.com/office/powerpoint/2010/main" val="17689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Cervical Spine Research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 Purpose </a:t>
            </a:r>
            <a:r>
              <a:rPr lang="en-US" dirty="0"/>
              <a:t>-</a:t>
            </a:r>
            <a:r>
              <a:rPr lang="en-US" dirty="0" smtClean="0"/>
              <a:t> exchange and development of ideas and philosophy regarding the diagnosis and treatment of cervical spine injury and disease.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International participation encouraged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Multidisciplinary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mtClean="0"/>
              <a:t>Membership- meeting </a:t>
            </a:r>
            <a:r>
              <a:rPr lang="en-US" dirty="0" smtClean="0"/>
              <a:t>presentation, demonstrated interest in C spine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Harry H. </a:t>
            </a:r>
            <a:r>
              <a:rPr lang="en-US" dirty="0" err="1" smtClean="0"/>
              <a:t>Herkowitz</a:t>
            </a:r>
            <a:r>
              <a:rPr lang="en-US" dirty="0" smtClean="0"/>
              <a:t>, MD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360" y="1600200"/>
            <a:ext cx="3327279" cy="4525963"/>
          </a:xfrm>
        </p:spPr>
      </p:pic>
    </p:spTree>
    <p:extLst>
      <p:ext uri="{BB962C8B-B14F-4D97-AF65-F5344CB8AC3E}">
        <p14:creationId xmlns:p14="http://schemas.microsoft.com/office/powerpoint/2010/main" val="18353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Thomas Ducker, MD XXII </a:t>
            </a:r>
            <a:br>
              <a:rPr lang="en-US" dirty="0" smtClean="0"/>
            </a:br>
            <a:r>
              <a:rPr lang="en-US" dirty="0" smtClean="0"/>
              <a:t>Christopher Ullrich, MD XXVIII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559" y="1600200"/>
            <a:ext cx="6972881" cy="4525963"/>
          </a:xfrm>
        </p:spPr>
      </p:pic>
    </p:spTree>
    <p:extLst>
      <p:ext uri="{BB962C8B-B14F-4D97-AF65-F5344CB8AC3E}">
        <p14:creationId xmlns:p14="http://schemas.microsoft.com/office/powerpoint/2010/main" val="28689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R. Clark, MD XX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346" y="1600200"/>
            <a:ext cx="4237307" cy="4525963"/>
          </a:xfrm>
        </p:spPr>
      </p:pic>
    </p:spTree>
    <p:extLst>
      <p:ext uri="{BB962C8B-B14F-4D97-AF65-F5344CB8AC3E}">
        <p14:creationId xmlns:p14="http://schemas.microsoft.com/office/powerpoint/2010/main" val="24379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CSRS Keys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Membership</a:t>
            </a:r>
          </a:p>
          <a:p>
            <a:r>
              <a:rPr lang="en-US" smtClean="0"/>
              <a:t>Multidisciplinary</a:t>
            </a:r>
            <a:endParaRPr lang="en-US" dirty="0" smtClean="0"/>
          </a:p>
          <a:p>
            <a:r>
              <a:rPr lang="en-US" dirty="0" smtClean="0"/>
              <a:t>Venues</a:t>
            </a:r>
          </a:p>
          <a:p>
            <a:r>
              <a:rPr lang="en-US" dirty="0" smtClean="0"/>
              <a:t>Education-annual meeting, free discussion, book, courses, exhibits</a:t>
            </a:r>
          </a:p>
          <a:p>
            <a:r>
              <a:rPr lang="en-US" dirty="0" smtClean="0"/>
              <a:t>Finances</a:t>
            </a:r>
          </a:p>
          <a:p>
            <a:r>
              <a:rPr lang="en-US" dirty="0" smtClean="0"/>
              <a:t>Affiliated sections, European, Pan-Pacific</a:t>
            </a:r>
          </a:p>
          <a:p>
            <a:r>
              <a:rPr lang="en-US" dirty="0" smtClean="0"/>
              <a:t>Collegiality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0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Section CSRS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many contributions and contributors to list fully</a:t>
            </a:r>
          </a:p>
          <a:p>
            <a:r>
              <a:rPr lang="en-US" dirty="0" smtClean="0"/>
              <a:t>Mention-</a:t>
            </a:r>
            <a:r>
              <a:rPr lang="en-US" dirty="0" err="1" smtClean="0"/>
              <a:t>Lourens</a:t>
            </a:r>
            <a:r>
              <a:rPr lang="en-US" dirty="0" smtClean="0"/>
              <a:t> Penning-Radiology</a:t>
            </a:r>
          </a:p>
          <a:p>
            <a:r>
              <a:rPr lang="en-US" dirty="0" err="1" smtClean="0"/>
              <a:t>Henk</a:t>
            </a:r>
            <a:r>
              <a:rPr lang="en-US" dirty="0" smtClean="0"/>
              <a:t> </a:t>
            </a:r>
            <a:r>
              <a:rPr lang="en-US" dirty="0" err="1" smtClean="0"/>
              <a:t>Verbiest</a:t>
            </a:r>
            <a:r>
              <a:rPr lang="en-US" dirty="0" smtClean="0"/>
              <a:t>-Tumors, Andreas Weidner, Dieter </a:t>
            </a:r>
            <a:r>
              <a:rPr lang="en-US" dirty="0" err="1" smtClean="0"/>
              <a:t>Grob</a:t>
            </a:r>
            <a:r>
              <a:rPr lang="en-US" dirty="0" smtClean="0"/>
              <a:t>, Fritz </a:t>
            </a:r>
            <a:r>
              <a:rPr lang="en-US" dirty="0" err="1" smtClean="0"/>
              <a:t>Magerl</a:t>
            </a:r>
            <a:r>
              <a:rPr lang="en-US" dirty="0" smtClean="0"/>
              <a:t>-Anterior Plating, Raymond Roy-Camille-Posterior Plating, Fritz </a:t>
            </a:r>
            <a:r>
              <a:rPr lang="en-US" dirty="0" err="1" smtClean="0"/>
              <a:t>Magerl</a:t>
            </a:r>
            <a:r>
              <a:rPr lang="en-US" dirty="0" smtClean="0"/>
              <a:t>, Dieter </a:t>
            </a:r>
            <a:r>
              <a:rPr lang="en-US" dirty="0" err="1" smtClean="0"/>
              <a:t>Grob</a:t>
            </a:r>
            <a:r>
              <a:rPr lang="en-US" smtClean="0"/>
              <a:t>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Photo-Contributors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Chesney Archives, Johns Hopkins Hospital</a:t>
            </a:r>
          </a:p>
          <a:p>
            <a:r>
              <a:rPr lang="en-US" sz="2400" dirty="0" smtClean="0"/>
              <a:t>Charles Clark, MD</a:t>
            </a:r>
          </a:p>
          <a:p>
            <a:r>
              <a:rPr lang="en-US" sz="2400" dirty="0" smtClean="0"/>
              <a:t>CSRS Archives</a:t>
            </a:r>
          </a:p>
          <a:p>
            <a:r>
              <a:rPr lang="en-US" sz="2400" dirty="0" smtClean="0"/>
              <a:t>Joseph Cusack, MD</a:t>
            </a:r>
          </a:p>
          <a:p>
            <a:r>
              <a:rPr lang="en-US" sz="2400" dirty="0" smtClean="0"/>
              <a:t>Nancy Epstein, MD</a:t>
            </a:r>
          </a:p>
          <a:p>
            <a:r>
              <a:rPr lang="en-US" sz="2400" dirty="0" smtClean="0"/>
              <a:t>Robert </a:t>
            </a:r>
            <a:r>
              <a:rPr lang="en-US" sz="2400" dirty="0" err="1" smtClean="0"/>
              <a:t>Hensinger</a:t>
            </a:r>
            <a:r>
              <a:rPr lang="en-US" sz="2400" dirty="0" smtClean="0"/>
              <a:t>, MD</a:t>
            </a:r>
          </a:p>
          <a:p>
            <a:r>
              <a:rPr lang="en-US" sz="2400" dirty="0" smtClean="0"/>
              <a:t>Carlo </a:t>
            </a:r>
            <a:r>
              <a:rPr lang="en-US" sz="2400" dirty="0" err="1" smtClean="0"/>
              <a:t>Logroscino</a:t>
            </a:r>
            <a:r>
              <a:rPr lang="en-US" sz="2400" dirty="0" smtClean="0"/>
              <a:t>, MD</a:t>
            </a:r>
          </a:p>
          <a:p>
            <a:r>
              <a:rPr lang="en-US" sz="2400" dirty="0" smtClean="0"/>
              <a:t>Paul McAfee, MD</a:t>
            </a:r>
          </a:p>
          <a:p>
            <a:r>
              <a:rPr lang="en-US" sz="2400" dirty="0" smtClean="0"/>
              <a:t>Dr. and Mrs. Bruce Northrup</a:t>
            </a:r>
          </a:p>
          <a:p>
            <a:r>
              <a:rPr lang="en-US" sz="2400" smtClean="0"/>
              <a:t>Richard Rothman, MD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88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A. Robinson,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Lee Riley</a:t>
            </a:r>
            <a:r>
              <a:rPr lang="en-US" smtClean="0"/>
              <a:t>, MD         </a:t>
            </a:r>
            <a:r>
              <a:rPr lang="en-US" dirty="0" smtClean="0"/>
              <a:t>Wayne Southwick</a:t>
            </a:r>
            <a:r>
              <a:rPr lang="en-US" smtClean="0"/>
              <a:t>, MD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7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H. </a:t>
            </a:r>
            <a:r>
              <a:rPr lang="en-US" dirty="0" err="1" smtClean="0"/>
              <a:t>Sherk</a:t>
            </a:r>
            <a:r>
              <a:rPr lang="en-US" dirty="0" smtClean="0"/>
              <a:t>, MD XI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266" y="1600200"/>
            <a:ext cx="4645468" cy="4525963"/>
          </a:xfrm>
        </p:spPr>
      </p:pic>
    </p:spTree>
    <p:extLst>
      <p:ext uri="{BB962C8B-B14F-4D97-AF65-F5344CB8AC3E}">
        <p14:creationId xmlns:p14="http://schemas.microsoft.com/office/powerpoint/2010/main" val="12232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Philadelphia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Henry H. </a:t>
            </a:r>
            <a:r>
              <a:rPr lang="en-US" dirty="0" err="1" smtClean="0"/>
              <a:t>Sherk</a:t>
            </a:r>
            <a:r>
              <a:rPr lang="en-US" dirty="0" smtClean="0"/>
              <a:t>, MD</a:t>
            </a:r>
          </a:p>
          <a:p>
            <a:r>
              <a:rPr lang="en-US" dirty="0"/>
              <a:t>1</a:t>
            </a:r>
            <a:r>
              <a:rPr lang="en-US" dirty="0" smtClean="0"/>
              <a:t>st Editor-The Cervical Spine-1983</a:t>
            </a:r>
          </a:p>
          <a:p>
            <a:r>
              <a:rPr lang="en-US" dirty="0" smtClean="0"/>
              <a:t>Multiple Committees, Embryology</a:t>
            </a:r>
          </a:p>
          <a:p>
            <a:r>
              <a:rPr lang="en-US" dirty="0" smtClean="0"/>
              <a:t>President, Secretary, CSRS </a:t>
            </a:r>
          </a:p>
          <a:p>
            <a:endParaRPr lang="en-US" dirty="0"/>
          </a:p>
          <a:p>
            <a:r>
              <a:rPr lang="en-US" dirty="0" smtClean="0"/>
              <a:t>Richard H. Rothman, MD</a:t>
            </a:r>
          </a:p>
          <a:p>
            <a:r>
              <a:rPr lang="en-US" dirty="0" smtClean="0"/>
              <a:t>President, Secretary CSRS</a:t>
            </a:r>
          </a:p>
          <a:p>
            <a:r>
              <a:rPr lang="en-US" dirty="0" smtClean="0"/>
              <a:t>“Hanged </a:t>
            </a:r>
            <a:r>
              <a:rPr lang="en-US" smtClean="0"/>
              <a:t>Man Fracture”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Japanese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Sicot</a:t>
            </a:r>
            <a:r>
              <a:rPr lang="en-US" dirty="0" smtClean="0"/>
              <a:t>- Copenhagen-1975</a:t>
            </a:r>
          </a:p>
          <a:p>
            <a:r>
              <a:rPr lang="en-US" dirty="0" err="1" smtClean="0"/>
              <a:t>Drs</a:t>
            </a:r>
            <a:r>
              <a:rPr lang="en-US" dirty="0" smtClean="0"/>
              <a:t> Ono and Dunn meet</a:t>
            </a:r>
          </a:p>
          <a:p>
            <a:r>
              <a:rPr lang="en-US" dirty="0" smtClean="0"/>
              <a:t>Invited to 4</a:t>
            </a:r>
            <a:r>
              <a:rPr lang="en-US" baseline="30000" dirty="0" smtClean="0"/>
              <a:t>th</a:t>
            </a:r>
            <a:r>
              <a:rPr lang="en-US" dirty="0" smtClean="0"/>
              <a:t> CSRS meeting, Philadelphia</a:t>
            </a:r>
          </a:p>
          <a:p>
            <a:r>
              <a:rPr lang="en-US" dirty="0" smtClean="0"/>
              <a:t>Presented papers on OPLL and pathology of Cervical Spondylosis</a:t>
            </a:r>
          </a:p>
          <a:p>
            <a:r>
              <a:rPr lang="en-US" dirty="0" smtClean="0"/>
              <a:t>Spectacular Reception!</a:t>
            </a:r>
          </a:p>
          <a:p>
            <a:r>
              <a:rPr lang="en-US" dirty="0" smtClean="0"/>
              <a:t>Result, Dr. </a:t>
            </a:r>
            <a:r>
              <a:rPr lang="en-US" dirty="0" err="1" smtClean="0"/>
              <a:t>Hirabayashi</a:t>
            </a:r>
            <a:r>
              <a:rPr lang="en-US" dirty="0" smtClean="0"/>
              <a:t> –</a:t>
            </a:r>
            <a:r>
              <a:rPr lang="en-US" dirty="0" err="1" smtClean="0"/>
              <a:t>Laminoplasty</a:t>
            </a:r>
            <a:r>
              <a:rPr lang="en-US" dirty="0" smtClean="0"/>
              <a:t> &amp; </a:t>
            </a:r>
            <a:r>
              <a:rPr lang="en-US" smtClean="0"/>
              <a:t>other contributions over the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52400"/>
            <a:ext cx="5792855" cy="6437488"/>
          </a:xfrm>
        </p:spPr>
      </p:pic>
    </p:spTree>
    <p:extLst>
      <p:ext uri="{BB962C8B-B14F-4D97-AF65-F5344CB8AC3E}">
        <p14:creationId xmlns:p14="http://schemas.microsoft.com/office/powerpoint/2010/main" val="10225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Raymond Roy-Camille, MD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9143" y="1600200"/>
            <a:ext cx="5945714" cy="4525963"/>
          </a:xfrm>
        </p:spPr>
      </p:pic>
    </p:spTree>
    <p:extLst>
      <p:ext uri="{BB962C8B-B14F-4D97-AF65-F5344CB8AC3E}">
        <p14:creationId xmlns:p14="http://schemas.microsoft.com/office/powerpoint/2010/main" val="246353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1117</Words>
  <Application>Microsoft Office PowerPoint</Application>
  <PresentationFormat>On-screen Show (4:3)</PresentationFormat>
  <Paragraphs>231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3" baseType="lpstr">
      <vt:lpstr>Arial</vt:lpstr>
      <vt:lpstr>Book Antiqua</vt:lpstr>
      <vt:lpstr>Century Gothic</vt:lpstr>
      <vt:lpstr>Office Theme</vt:lpstr>
      <vt:lpstr>“On the Shoulders of Giants”      </vt:lpstr>
      <vt:lpstr>Standing on the Shoulders of Giants</vt:lpstr>
      <vt:lpstr>J. William Fielding, MD Originator</vt:lpstr>
      <vt:lpstr>J. William Fielding, MD</vt:lpstr>
      <vt:lpstr>C.S.R.S. Organizers-A.A.O.S. 1973  Simmons, Jacobs, Macnab, Sherk, Fielding, Rothman, Riley, Garret</vt:lpstr>
      <vt:lpstr>Founding Members N.Y.C. December 1973</vt:lpstr>
      <vt:lpstr>The Cervical Spine Research Society</vt:lpstr>
      <vt:lpstr>PowerPoint Presentation</vt:lpstr>
      <vt:lpstr>Raymond Roy-Camille, MD</vt:lpstr>
      <vt:lpstr>Robert A. Robinson, MD</vt:lpstr>
      <vt:lpstr>Lee H. Riley Jr. MD IV</vt:lpstr>
      <vt:lpstr>Johns Hopkins 1969 Residents and Staff</vt:lpstr>
      <vt:lpstr>Henry H. Bohlman, MD XVII</vt:lpstr>
      <vt:lpstr>Wayne Southwick, MD</vt:lpstr>
      <vt:lpstr>Wayne Southwick MD Augustus A. White III MD</vt:lpstr>
      <vt:lpstr>Research</vt:lpstr>
      <vt:lpstr>Augustus A. White III-XVI</vt:lpstr>
      <vt:lpstr>Charles R. Clark, MD XX Joseph S. Barr Jr. MD XXI</vt:lpstr>
      <vt:lpstr>PowerPoint Presentation</vt:lpstr>
      <vt:lpstr>Henry H. Sherk, MD XI</vt:lpstr>
      <vt:lpstr>Richard H. Rothman, MD V</vt:lpstr>
      <vt:lpstr>Toronto Connection</vt:lpstr>
      <vt:lpstr>Ian Macnab, MD</vt:lpstr>
      <vt:lpstr>Edward H. Simmons, MD III</vt:lpstr>
      <vt:lpstr>Logo Introduced Toronto-1975</vt:lpstr>
      <vt:lpstr> Henry Larocca, MD</vt:lpstr>
      <vt:lpstr>Henry Larocca, MD</vt:lpstr>
      <vt:lpstr>Michigan Connection</vt:lpstr>
      <vt:lpstr>Robert W. Bailey, MD VII</vt:lpstr>
      <vt:lpstr>Rancho Los Amigos</vt:lpstr>
      <vt:lpstr>E. Shannon Stauffer, MD</vt:lpstr>
      <vt:lpstr>E. Shannon Stauffer XIII</vt:lpstr>
      <vt:lpstr>Early Neurosurgical Contributors</vt:lpstr>
      <vt:lpstr>Sanford J. Larson, MD XVIII</vt:lpstr>
      <vt:lpstr>Joseph A. Epstein, MD X</vt:lpstr>
      <vt:lpstr>Henry H. Sherk, MD XI Richard B. Raynor, MD XV</vt:lpstr>
      <vt:lpstr>Henk Verbiest, MD</vt:lpstr>
      <vt:lpstr>Bruce Northrup, MD XXV</vt:lpstr>
      <vt:lpstr>CSRS-1976-Philadelphia A Breakthrough Meeting!</vt:lpstr>
      <vt:lpstr>Keiro Ono, MD</vt:lpstr>
      <vt:lpstr>Kiyoshi Hirabayashi, MD Edward J. Dunn, MD</vt:lpstr>
      <vt:lpstr>Osaka University</vt:lpstr>
      <vt:lpstr>Professor Keiro Ono Osaka University</vt:lpstr>
      <vt:lpstr>Professor Kiyoshi Hirabayashi</vt:lpstr>
      <vt:lpstr>European Section CSRS</vt:lpstr>
      <vt:lpstr>Dr. and Mrs. Mario Boni Eleanor Dunn</vt:lpstr>
      <vt:lpstr>Panjabi, Weidner, Cooper, Louis,Logroscino</vt:lpstr>
      <vt:lpstr>European Section CSRS</vt:lpstr>
      <vt:lpstr>Founding Member Communication</vt:lpstr>
      <vt:lpstr>Founders’ Advice</vt:lpstr>
      <vt:lpstr>Thanks</vt:lpstr>
      <vt:lpstr>PowerPoint Presentation</vt:lpstr>
      <vt:lpstr>Apology</vt:lpstr>
      <vt:lpstr>Collecting Photos Pulling Teeth from a Polar Bear</vt:lpstr>
      <vt:lpstr>Photo-Contributors</vt:lpstr>
      <vt:lpstr>Photo-Contributors</vt:lpstr>
      <vt:lpstr>PowerPoint Presentation</vt:lpstr>
      <vt:lpstr>Henry Longfellow A Lesson on Life and Aging</vt:lpstr>
      <vt:lpstr>E. Shannon Stauffer, MD XIII Edward J. Dunn, MD VIII</vt:lpstr>
      <vt:lpstr>Additional Milestones</vt:lpstr>
      <vt:lpstr>PowerPoint Presentation</vt:lpstr>
      <vt:lpstr>Dr and Mrs. Dieter Hohmann Bruce Northrup, MD</vt:lpstr>
      <vt:lpstr>Photo-Contribitors</vt:lpstr>
      <vt:lpstr>PowerPoint Presentation</vt:lpstr>
      <vt:lpstr>Complications of C-Spine Surgery</vt:lpstr>
      <vt:lpstr>Carlo Logroscino, MD</vt:lpstr>
      <vt:lpstr>Robert A. Robinson, MD</vt:lpstr>
      <vt:lpstr>Mario Boni, MD</vt:lpstr>
      <vt:lpstr>Dunn, Logroscino, Weidner, Hirabayashi</vt:lpstr>
      <vt:lpstr>Harry H. Herkowitz, MD</vt:lpstr>
      <vt:lpstr>Thomas Ducker, MD XXII  Christopher Ullrich, MD XXVIII</vt:lpstr>
      <vt:lpstr>Charles R. Clark, MD XX</vt:lpstr>
      <vt:lpstr>CSRS Keys to Success</vt:lpstr>
      <vt:lpstr>European Section CSRS</vt:lpstr>
      <vt:lpstr>Photo-Contributors</vt:lpstr>
      <vt:lpstr>Robert A. Robinson, MD</vt:lpstr>
      <vt:lpstr>Henry H. Sherk, MD XI</vt:lpstr>
      <vt:lpstr>Philadelphia</vt:lpstr>
      <vt:lpstr>The Japanese Connection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“On the Shoulders of Giants”</dc:title>
  <dc:creator>Edward Dunn</dc:creator>
  <cp:lastModifiedBy>DuShane, Lisa</cp:lastModifiedBy>
  <cp:revision>105</cp:revision>
  <dcterms:created xsi:type="dcterms:W3CDTF">2016-10-31T19:57:54Z</dcterms:created>
  <dcterms:modified xsi:type="dcterms:W3CDTF">2017-02-23T15:02:27Z</dcterms:modified>
</cp:coreProperties>
</file>